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3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756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-73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 err="1" smtClean="0"/>
              <a:t>MedLife</a:t>
            </a:r>
            <a:endParaRPr lang="en-U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医疗健康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第六组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162856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235" y="233586"/>
            <a:ext cx="8911687" cy="1280890"/>
          </a:xfrm>
        </p:spPr>
        <p:txBody>
          <a:bodyPr/>
          <a:lstStyle/>
          <a:p>
            <a:r>
              <a:rPr lang="zh-CN" altLang="en-US" sz="6600" dirty="0" smtClean="0"/>
              <a:t>成员</a:t>
            </a:r>
            <a:r>
              <a:rPr lang="zh-CN" altLang="en-US" sz="6600" dirty="0" smtClean="0"/>
              <a:t>介绍         </a:t>
            </a:r>
            <a:endParaRPr lang="en-US" sz="6600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824565432"/>
              </p:ext>
            </p:extLst>
          </p:nvPr>
        </p:nvGraphicFramePr>
        <p:xfrm>
          <a:off x="742948" y="1493156"/>
          <a:ext cx="10761664" cy="5093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0416"/>
                <a:gridCol w="2690416"/>
                <a:gridCol w="2690416"/>
                <a:gridCol w="2690416"/>
              </a:tblGrid>
              <a:tr h="4175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>
                      <a:gsLst>
                        <a:gs pos="0">
                          <a:schemeClr val="bg2">
                            <a:tint val="90000"/>
                            <a:satMod val="92000"/>
                            <a:lumMod val="120000"/>
                          </a:schemeClr>
                        </a:gs>
                        <a:gs pos="100000">
                          <a:schemeClr val="bg2">
                            <a:shade val="98000"/>
                            <a:satMod val="120000"/>
                            <a:lumMod val="98000"/>
                          </a:schemeClr>
                        </a:gs>
                      </a:gsLst>
                      <a:path path="circle">
                        <a:fillToRect l="50000" t="5000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>
                      <a:gsLst>
                        <a:gs pos="0">
                          <a:schemeClr val="bg2">
                            <a:tint val="90000"/>
                            <a:satMod val="92000"/>
                            <a:lumMod val="120000"/>
                          </a:schemeClr>
                        </a:gs>
                        <a:gs pos="100000">
                          <a:schemeClr val="bg2">
                            <a:shade val="98000"/>
                            <a:satMod val="120000"/>
                            <a:lumMod val="98000"/>
                          </a:schemeClr>
                        </a:gs>
                      </a:gsLst>
                      <a:path path="circle">
                        <a:fillToRect l="50000" t="5000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>
                      <a:gsLst>
                        <a:gs pos="0">
                          <a:schemeClr val="bg2">
                            <a:tint val="90000"/>
                            <a:satMod val="92000"/>
                            <a:lumMod val="120000"/>
                          </a:schemeClr>
                        </a:gs>
                        <a:gs pos="100000">
                          <a:schemeClr val="bg2">
                            <a:shade val="98000"/>
                            <a:satMod val="120000"/>
                            <a:lumMod val="98000"/>
                          </a:schemeClr>
                        </a:gs>
                      </a:gsLst>
                      <a:path path="circle">
                        <a:fillToRect l="50000" t="5000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>
                      <a:gsLst>
                        <a:gs pos="0">
                          <a:schemeClr val="bg2">
                            <a:tint val="90000"/>
                            <a:satMod val="92000"/>
                            <a:lumMod val="120000"/>
                          </a:schemeClr>
                        </a:gs>
                        <a:gs pos="100000">
                          <a:schemeClr val="bg2">
                            <a:shade val="98000"/>
                            <a:satMod val="120000"/>
                            <a:lumMod val="98000"/>
                          </a:schemeClr>
                        </a:gs>
                      </a:gsLst>
                      <a:path path="circle">
                        <a:fillToRect l="50000" t="50000" r="100000" b="100000"/>
                      </a:path>
                    </a:gradFill>
                  </a:tcPr>
                </a:tc>
              </a:tr>
              <a:tr h="9182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薛家庆</a:t>
                      </a:r>
                      <a:r>
                        <a:rPr lang="en-US" altLang="zh-CN" sz="28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整合</a:t>
                      </a:r>
                      <a:endParaRPr 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bg2">
                            <a:tint val="90000"/>
                            <a:satMod val="92000"/>
                            <a:lumMod val="120000"/>
                          </a:schemeClr>
                        </a:gs>
                        <a:gs pos="100000">
                          <a:schemeClr val="bg2">
                            <a:shade val="98000"/>
                            <a:satMod val="120000"/>
                            <a:lumMod val="98000"/>
                          </a:schemeClr>
                        </a:gs>
                      </a:gsLst>
                      <a:path path="circle">
                        <a:fillToRect l="50000" t="5000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叶桓溥</a:t>
                      </a:r>
                      <a:r>
                        <a:rPr lang="en-US" altLang="zh-CN" sz="28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8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检测组</a:t>
                      </a:r>
                      <a:endParaRPr lang="en-US" altLang="zh-CN" sz="2800" b="1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bg2">
                            <a:tint val="90000"/>
                            <a:satMod val="92000"/>
                            <a:lumMod val="120000"/>
                          </a:schemeClr>
                        </a:gs>
                        <a:gs pos="100000">
                          <a:schemeClr val="bg2">
                            <a:shade val="98000"/>
                            <a:satMod val="120000"/>
                            <a:lumMod val="98000"/>
                          </a:schemeClr>
                        </a:gs>
                      </a:gsLst>
                      <a:path path="circle">
                        <a:fillToRect l="50000" t="5000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王慧琦</a:t>
                      </a:r>
                      <a:r>
                        <a:rPr lang="en-US" altLang="zh-CN" sz="28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咨询师</a:t>
                      </a:r>
                      <a:endParaRPr 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bg2">
                            <a:tint val="90000"/>
                            <a:satMod val="92000"/>
                            <a:lumMod val="120000"/>
                          </a:schemeClr>
                        </a:gs>
                        <a:gs pos="100000">
                          <a:schemeClr val="bg2">
                            <a:shade val="98000"/>
                            <a:satMod val="120000"/>
                            <a:lumMod val="98000"/>
                          </a:schemeClr>
                        </a:gs>
                      </a:gsLst>
                      <a:path path="circle">
                        <a:fillToRect l="50000" t="50000"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曾维昱</a:t>
                      </a:r>
                      <a:r>
                        <a:rPr lang="en-US" altLang="zh-CN" sz="28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营销王</a:t>
                      </a:r>
                      <a:endParaRPr 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bg2">
                            <a:tint val="90000"/>
                            <a:satMod val="92000"/>
                            <a:lumMod val="120000"/>
                          </a:schemeClr>
                        </a:gs>
                        <a:gs pos="100000">
                          <a:schemeClr val="bg2">
                            <a:shade val="98000"/>
                            <a:satMod val="120000"/>
                            <a:lumMod val="98000"/>
                          </a:schemeClr>
                        </a:gs>
                      </a:gsLst>
                      <a:path path="circle">
                        <a:fillToRect l="50000" t="50000" r="100000" b="100000"/>
                      </a:path>
                    </a:gradFill>
                  </a:tcPr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5" y="1493156"/>
            <a:ext cx="2345787" cy="41702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253" t="-1167" r="15854" b="1167"/>
          <a:stretch/>
        </p:blipFill>
        <p:spPr>
          <a:xfrm>
            <a:off x="3557588" y="1493156"/>
            <a:ext cx="2371725" cy="416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53" r="10892"/>
          <a:stretch/>
        </p:blipFill>
        <p:spPr>
          <a:xfrm>
            <a:off x="6243639" y="1493156"/>
            <a:ext cx="2471736" cy="416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975" r="13326"/>
          <a:stretch/>
        </p:blipFill>
        <p:spPr>
          <a:xfrm>
            <a:off x="8924130" y="1514476"/>
            <a:ext cx="2371726" cy="4168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458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67936" y="338360"/>
            <a:ext cx="8911687" cy="1280890"/>
          </a:xfrm>
        </p:spPr>
        <p:txBody>
          <a:bodyPr/>
          <a:lstStyle/>
          <a:p>
            <a:r>
              <a:rPr lang="zh-CN" altLang="en-US" sz="6600" dirty="0" smtClean="0"/>
              <a:t>成员介绍</a:t>
            </a:r>
            <a:endParaRPr lang="en-US" sz="6600" dirty="0"/>
          </a:p>
        </p:txBody>
      </p:sp>
      <p:graphicFrame>
        <p:nvGraphicFramePr>
          <p:cNvPr id="7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842912744"/>
              </p:ext>
            </p:extLst>
          </p:nvPr>
        </p:nvGraphicFramePr>
        <p:xfrm>
          <a:off x="742948" y="1514476"/>
          <a:ext cx="10761664" cy="5086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0416"/>
                <a:gridCol w="2690416"/>
                <a:gridCol w="2690416"/>
                <a:gridCol w="2690416"/>
              </a:tblGrid>
              <a:tr h="4186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001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萧丞佑</a:t>
                      </a:r>
                      <a:r>
                        <a:rPr lang="en-US" altLang="zh-CN" sz="2800" b="1" dirty="0" smtClean="0">
                          <a:latin typeface="+mn-ea"/>
                          <a:ea typeface="+mn-ea"/>
                        </a:rPr>
                        <a:t>-AI</a:t>
                      </a:r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结合</a:t>
                      </a:r>
                      <a:endParaRPr lang="en-US" sz="2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林文宇</a:t>
                      </a:r>
                      <a:r>
                        <a:rPr lang="en-US" altLang="zh-CN" sz="28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8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觉察者</a:t>
                      </a:r>
                      <a:endParaRPr lang="en-US" sz="2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梁咏婷</a:t>
                      </a:r>
                      <a:r>
                        <a:rPr lang="en-US" altLang="zh-CN" sz="28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应用组</a:t>
                      </a:r>
                      <a:endParaRPr lang="en-US" sz="2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王仰君</a:t>
                      </a:r>
                      <a:r>
                        <a:rPr lang="en-US" altLang="zh-CN" sz="28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2800" b="1" dirty="0" smtClean="0">
                          <a:latin typeface="+mn-ea"/>
                          <a:ea typeface="+mn-ea"/>
                        </a:rPr>
                        <a:t>长照组</a:t>
                      </a:r>
                      <a:endParaRPr lang="en-US" sz="2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137" r="12177"/>
          <a:stretch/>
        </p:blipFill>
        <p:spPr>
          <a:xfrm>
            <a:off x="871538" y="1514476"/>
            <a:ext cx="2457450" cy="416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231" r="15166"/>
          <a:stretch/>
        </p:blipFill>
        <p:spPr>
          <a:xfrm>
            <a:off x="9075737" y="1514476"/>
            <a:ext cx="2428875" cy="416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787" y="1514476"/>
            <a:ext cx="2344950" cy="416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4850" t="24173" b="646"/>
          <a:stretch/>
        </p:blipFill>
        <p:spPr>
          <a:xfrm>
            <a:off x="3328988" y="1514476"/>
            <a:ext cx="3125295" cy="4168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8982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健康医疗产业报告大纲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团队介绍</a:t>
            </a:r>
            <a:endParaRPr lang="en-US" altLang="zh-CN" dirty="0" smtClean="0"/>
          </a:p>
          <a:p>
            <a:r>
              <a:rPr lang="zh-CN" altLang="en-US" dirty="0" smtClean="0"/>
              <a:t>逻辑模型</a:t>
            </a:r>
            <a:endParaRPr lang="en-US" altLang="zh-CN" dirty="0" smtClean="0"/>
          </a:p>
          <a:p>
            <a:r>
              <a:rPr lang="zh-CN" altLang="en-US" dirty="0" smtClean="0"/>
              <a:t>产业发展背景</a:t>
            </a:r>
            <a:endParaRPr lang="en-US" altLang="zh-CN" dirty="0" smtClean="0"/>
          </a:p>
          <a:p>
            <a:r>
              <a:rPr lang="zh-CN" altLang="en-US" dirty="0" smtClean="0"/>
              <a:t>产业现状分析</a:t>
            </a:r>
            <a:endParaRPr lang="en-US" altLang="zh-CN" dirty="0" smtClean="0"/>
          </a:p>
          <a:p>
            <a:r>
              <a:rPr lang="zh-CN" altLang="en-US" dirty="0" smtClean="0"/>
              <a:t>案例分析</a:t>
            </a:r>
            <a:endParaRPr lang="en-US" altLang="zh-CN" dirty="0" smtClean="0"/>
          </a:p>
          <a:p>
            <a:r>
              <a:rPr lang="zh-CN" altLang="en-US" dirty="0" smtClean="0"/>
              <a:t>未来发展趋势分析</a:t>
            </a:r>
            <a:endParaRPr lang="en-US" altLang="zh-CN" dirty="0" smtClean="0"/>
          </a:p>
          <a:p>
            <a:r>
              <a:rPr lang="zh-CN" altLang="en-US" dirty="0" smtClean="0"/>
              <a:t>项目介绍</a:t>
            </a:r>
            <a:endParaRPr lang="en-US" altLang="zh-CN" dirty="0" smtClean="0"/>
          </a:p>
          <a:p>
            <a:r>
              <a:rPr lang="zh-CN" altLang="en-US" dirty="0" smtClean="0"/>
              <a:t>参考文献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7234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11054" y="1677449"/>
            <a:ext cx="10025449" cy="4346803"/>
            <a:chOff x="1788158" y="1716959"/>
            <a:chExt cx="8453113" cy="4346802"/>
          </a:xfrm>
        </p:grpSpPr>
        <p:grpSp>
          <p:nvGrpSpPr>
            <p:cNvPr id="7" name="组合 6"/>
            <p:cNvGrpSpPr/>
            <p:nvPr/>
          </p:nvGrpSpPr>
          <p:grpSpPr>
            <a:xfrm>
              <a:off x="1788158" y="1717895"/>
              <a:ext cx="8453113" cy="4345866"/>
              <a:chOff x="1788160" y="1717895"/>
              <a:chExt cx="8204778" cy="434586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7950778" y="1726132"/>
                <a:ext cx="2042160" cy="4337629"/>
              </a:xfrm>
              <a:prstGeom prst="rect">
                <a:avLst/>
              </a:prstGeom>
              <a:noFill/>
              <a:ln w="76200"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b="1">
                  <a:solidFill>
                    <a:srgbClr val="F1F3F2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890549" y="1726132"/>
                <a:ext cx="2042160" cy="4337629"/>
              </a:xfrm>
              <a:prstGeom prst="rect">
                <a:avLst/>
              </a:prstGeom>
              <a:noFill/>
              <a:ln w="76200"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b="1">
                  <a:solidFill>
                    <a:srgbClr val="F1F3F2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848389" y="1717895"/>
                <a:ext cx="2042160" cy="4337629"/>
              </a:xfrm>
              <a:prstGeom prst="rect">
                <a:avLst/>
              </a:prstGeom>
              <a:noFill/>
              <a:ln w="76200"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b="1">
                  <a:solidFill>
                    <a:srgbClr val="F1F3F2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788160" y="1717896"/>
                <a:ext cx="2042160" cy="4337629"/>
              </a:xfrm>
              <a:prstGeom prst="rect">
                <a:avLst/>
              </a:prstGeom>
              <a:noFill/>
              <a:ln w="76200"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b="1">
                  <a:solidFill>
                    <a:srgbClr val="F1F3F2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endParaRPr>
              </a:p>
            </p:txBody>
          </p:sp>
        </p:grpSp>
        <p:sp>
          <p:nvSpPr>
            <p:cNvPr id="9" name="直角三角形 8"/>
            <p:cNvSpPr/>
            <p:nvPr/>
          </p:nvSpPr>
          <p:spPr>
            <a:xfrm rot="5400000" flipV="1">
              <a:off x="3377222" y="1726133"/>
              <a:ext cx="487945" cy="487945"/>
            </a:xfrm>
            <a:prstGeom prst="rtTriangle">
              <a:avLst/>
            </a:prstGeom>
            <a:solidFill>
              <a:srgbClr val="F6BB00"/>
            </a:solidFill>
            <a:ln>
              <a:solidFill>
                <a:srgbClr val="F6B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 b="1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27" name="直角三角形 26"/>
            <p:cNvSpPr/>
            <p:nvPr/>
          </p:nvSpPr>
          <p:spPr>
            <a:xfrm rot="5400000" flipV="1">
              <a:off x="5522586" y="1726133"/>
              <a:ext cx="487945" cy="487945"/>
            </a:xfrm>
            <a:prstGeom prst="rtTriangle">
              <a:avLst/>
            </a:prstGeom>
            <a:solidFill>
              <a:srgbClr val="F6BB00"/>
            </a:solidFill>
            <a:ln>
              <a:solidFill>
                <a:srgbClr val="F6B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 b="1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5400000" flipV="1">
              <a:off x="7600819" y="1726133"/>
              <a:ext cx="487945" cy="487945"/>
            </a:xfrm>
            <a:prstGeom prst="rtTriangle">
              <a:avLst/>
            </a:prstGeom>
            <a:solidFill>
              <a:srgbClr val="F6BB00"/>
            </a:solidFill>
            <a:ln>
              <a:solidFill>
                <a:srgbClr val="F6B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 b="1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 rot="5400000" flipV="1">
              <a:off x="9726373" y="1716959"/>
              <a:ext cx="487945" cy="487945"/>
            </a:xfrm>
            <a:prstGeom prst="rtTriangle">
              <a:avLst/>
            </a:prstGeom>
            <a:solidFill>
              <a:srgbClr val="F6BB00"/>
            </a:solidFill>
            <a:ln>
              <a:solidFill>
                <a:srgbClr val="F6B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 b="1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1689237" y="954609"/>
            <a:ext cx="10269083" cy="686164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89237" y="155405"/>
            <a:ext cx="10269083" cy="713843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689237" y="6083205"/>
            <a:ext cx="10269084" cy="686164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8" name="Rounded Rectangle 7"/>
          <p:cNvSpPr/>
          <p:nvPr/>
        </p:nvSpPr>
        <p:spPr>
          <a:xfrm>
            <a:off x="1689238" y="946373"/>
            <a:ext cx="1353461" cy="686164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目标</a:t>
            </a:r>
            <a:endParaRPr lang="en-US" sz="28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Rounded Rectangle 7"/>
          <p:cNvSpPr/>
          <p:nvPr/>
        </p:nvSpPr>
        <p:spPr>
          <a:xfrm>
            <a:off x="1689237" y="155406"/>
            <a:ext cx="1353463" cy="686164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背景</a:t>
            </a:r>
            <a:endParaRPr lang="en-US" sz="28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2" name="Rounded Rectangle 7"/>
          <p:cNvSpPr/>
          <p:nvPr/>
        </p:nvSpPr>
        <p:spPr>
          <a:xfrm>
            <a:off x="1717313" y="6083205"/>
            <a:ext cx="1835521" cy="686164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外部因素</a:t>
            </a:r>
            <a:endParaRPr lang="en-US" sz="28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16200000" flipV="1">
            <a:off x="-2408906" y="2403785"/>
            <a:ext cx="6260239" cy="1443043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51" name="任意多边形 50"/>
          <p:cNvSpPr/>
          <p:nvPr/>
        </p:nvSpPr>
        <p:spPr>
          <a:xfrm rot="16200000" flipV="1">
            <a:off x="-2477048" y="2933410"/>
            <a:ext cx="6396519" cy="144304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rot="16200000" flipV="1">
            <a:off x="-488326" y="690642"/>
            <a:ext cx="2419075" cy="1103204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4104" y="1185675"/>
            <a:ext cx="677108" cy="4881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MedLife</a:t>
            </a:r>
            <a:r>
              <a:rPr lang="zh-CN" altLang="en-US" sz="3200" b="1" dirty="0" smtClean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逻辑</a:t>
            </a:r>
            <a:r>
              <a:rPr lang="zh-CN" altLang="en-US" sz="3200" b="1" dirty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模型</a:t>
            </a:r>
          </a:p>
        </p:txBody>
      </p:sp>
      <p:sp>
        <p:nvSpPr>
          <p:cNvPr id="31" name="Rectangle 11"/>
          <p:cNvSpPr/>
          <p:nvPr/>
        </p:nvSpPr>
        <p:spPr>
          <a:xfrm>
            <a:off x="9483923" y="2458713"/>
            <a:ext cx="24743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lvl="1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品质优良的检测仪器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lvl="1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健康管理师人才培训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lvl="1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分析表的建立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lvl="1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计划书选项范本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lvl="1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生活习惯评分表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lvl="1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健康建议书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lvl="1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专人咨询（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直播）视频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lvl="1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优良产品的导入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lvl="1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定期访查售后服务系统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4" name="TextBox 12"/>
          <p:cNvSpPr txBox="1"/>
          <p:nvPr/>
        </p:nvSpPr>
        <p:spPr>
          <a:xfrm>
            <a:off x="6845859" y="2378851"/>
            <a:ext cx="24592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lnSpc>
                <a:spcPct val="120000"/>
              </a:lnSpc>
              <a:buSzPct val="100000"/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使用检测仪器出具分析表。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SzPct val="100000"/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健康顾问一对一依照分析表给于健康计划。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一对一说明分析表中</a:t>
            </a:r>
            <a:r>
              <a:rPr lang="en-US" altLang="zh-CN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1-5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年内的疾病发展趋势。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了解疾病背后原因，结合生活习惯，记录生活习惯内容以及对应症状。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按照分析表、建议表给出饮食、运动、生活习惯等等建议书。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使用排毒产品做</a:t>
            </a:r>
            <a:r>
              <a:rPr lang="en-US" altLang="zh-CN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24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小时内立竿见影的看到自己排出的毒素，排出浊水、浊气、浊物。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透过运动、静坐、生活、饮食、情绪调理等等，达到身心平衡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5" name="TextBox 25"/>
          <p:cNvSpPr txBox="1"/>
          <p:nvPr/>
        </p:nvSpPr>
        <p:spPr>
          <a:xfrm>
            <a:off x="4504796" y="2416510"/>
            <a:ext cx="2304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个人健康检测分析表。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健康计划书。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未来疾病发展趋势。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生活习惯评分内容。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生活习惯建议书。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实际排出体外毒素体现。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身体健康、心里喜乐、社会和谐</a:t>
            </a:r>
            <a:r>
              <a:rPr lang="en-US" altLang="zh-CN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=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真正健康。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945330" y="2381974"/>
            <a:ext cx="2157601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顾客知道了自己身体以及健康的需求。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顾客主动解决需求。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顾客有疾病危机的意识。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顾客检视以及改变自己的生活、内在。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顾客开始知道了如何保持良好习惯并有人员监督。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顾客可以排出体内毒素。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顾客可以达到身体与心里的身心健康。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lnSpc>
                <a:spcPct val="120000"/>
              </a:lnSpc>
              <a:buFont typeface="Arial" charset="0"/>
              <a:buChar char="•"/>
            </a:pP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8" name="TextBox 25"/>
          <p:cNvSpPr txBox="1"/>
          <p:nvPr/>
        </p:nvSpPr>
        <p:spPr>
          <a:xfrm>
            <a:off x="3079651" y="173300"/>
            <a:ext cx="913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宏观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：近几十年来，因为许多现代化的各种因素造成环境的污染，饮食的危害，导致全人类健康的危机，让疾病发生率节节高升。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zh-CN" altLang="en-US" sz="1200" b="1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中观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：科技不断的进步，学历以及收入不断的攀升，但是却无法抑制医院的就诊人数、疾病的产生、毒素的危害、癌症的死亡率。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zh-CN" altLang="en-US" sz="1200" b="1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微观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：普遍现代人喜欢大吃大喝，癌症越来越年轻化，人们在不明白如何健康的环境里，造成大量亚健康人群。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9" name="TextBox 25"/>
          <p:cNvSpPr txBox="1"/>
          <p:nvPr/>
        </p:nvSpPr>
        <p:spPr>
          <a:xfrm>
            <a:off x="3584800" y="6039215"/>
            <a:ext cx="825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仪器检测的准确度以及分析内容不够，造成了解的不够深入，以致分析失准，一旦克服将万无一失。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市场产品与健康管理良莠不齐，行业许多忽悠，可能影响了判断我们的质量好坏。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健康管理形态尚未普及，恐影响行业人员不足无法有效率的执行健康咨询。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buFont typeface="Arial" charset="0"/>
              <a:buChar char="•"/>
            </a:pP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人员的学习能力以及执行能力。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171446" indent="-171446">
              <a:buFont typeface="Arial" charset="0"/>
              <a:buChar char="•"/>
            </a:pP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0" name="Rounded Rectangle 7"/>
          <p:cNvSpPr/>
          <p:nvPr/>
        </p:nvSpPr>
        <p:spPr>
          <a:xfrm>
            <a:off x="2525551" y="1775155"/>
            <a:ext cx="1165183" cy="572221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效果</a:t>
            </a:r>
            <a:endParaRPr lang="en-US" sz="24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41" name="Rounded Rectangle 7"/>
          <p:cNvSpPr/>
          <p:nvPr/>
        </p:nvSpPr>
        <p:spPr>
          <a:xfrm>
            <a:off x="5029139" y="1785336"/>
            <a:ext cx="1219451" cy="572221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输出</a:t>
            </a:r>
            <a:endParaRPr lang="en-US" sz="24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42" name="Rounded Rectangle 7"/>
          <p:cNvSpPr/>
          <p:nvPr/>
        </p:nvSpPr>
        <p:spPr>
          <a:xfrm>
            <a:off x="7508871" y="1775155"/>
            <a:ext cx="1460655" cy="572221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过程</a:t>
            </a:r>
            <a:endParaRPr lang="en-US" sz="24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43" name="Rounded Rectangle 7"/>
          <p:cNvSpPr/>
          <p:nvPr/>
        </p:nvSpPr>
        <p:spPr>
          <a:xfrm>
            <a:off x="10004195" y="1775155"/>
            <a:ext cx="1091196" cy="572221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F1F3F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输入</a:t>
            </a:r>
            <a:endParaRPr lang="en-US" sz="2400" b="1" dirty="0">
              <a:solidFill>
                <a:srgbClr val="F1F3F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45" name="TextBox 25"/>
          <p:cNvSpPr txBox="1"/>
          <p:nvPr/>
        </p:nvSpPr>
        <p:spPr>
          <a:xfrm>
            <a:off x="3079651" y="1000127"/>
            <a:ext cx="937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宏观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：帮助每一个对健康有需求的人群了解如何医于未病，深入预防医学。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zh-CN" altLang="en-US" sz="1200" b="1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中观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：通过多种检测仪器，让需要健康的人群经过私人订制的方式做健康分析。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zh-CN" altLang="en-US" sz="1200" b="1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微观</a:t>
            </a:r>
            <a:r>
              <a:rPr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：让缺乏健康的人群用分析的结果，加上私人一对一的健康顾问，知道了个人饮食、生活、运动等等最佳解决方案。</a:t>
            </a:r>
            <a:endParaRPr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9863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26078" y="1194291"/>
            <a:ext cx="6027612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END</a:t>
            </a:r>
          </a:p>
          <a:p>
            <a:pPr algn="ctr"/>
            <a:r>
              <a:rPr lang="en-US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&amp;</a:t>
            </a:r>
            <a:endParaRPr lang="en-US" sz="96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9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Thank You</a:t>
            </a:r>
            <a:endParaRPr lang="en-US" sz="9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75575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255</TotalTime>
  <Words>568</Words>
  <Application>Microsoft Macintosh PowerPoint</Application>
  <PresentationFormat>自定义</PresentationFormat>
  <Paragraphs>73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Wisp</vt:lpstr>
      <vt:lpstr>MedLife</vt:lpstr>
      <vt:lpstr>成员介绍         </vt:lpstr>
      <vt:lpstr>成员介绍</vt:lpstr>
      <vt:lpstr>健康医疗产业报告大纲</vt:lpstr>
      <vt:lpstr>幻灯片 5</vt:lpstr>
      <vt:lpstr>幻灯片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MedLife</dc:title>
  <dc:creator>Wing Ting LEUNG</dc:creator>
  <cp:lastModifiedBy>angelus</cp:lastModifiedBy>
  <cp:revision>23</cp:revision>
  <dcterms:created xsi:type="dcterms:W3CDTF">2017-08-06T16:12:54Z</dcterms:created>
  <dcterms:modified xsi:type="dcterms:W3CDTF">2017-08-07T01:59:11Z</dcterms:modified>
</cp:coreProperties>
</file>